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607" r:id="rId3"/>
    <p:sldId id="618" r:id="rId4"/>
    <p:sldId id="622" r:id="rId5"/>
    <p:sldId id="623" r:id="rId6"/>
    <p:sldId id="711" r:id="rId7"/>
    <p:sldId id="624" r:id="rId8"/>
    <p:sldId id="625" r:id="rId9"/>
    <p:sldId id="626" r:id="rId10"/>
    <p:sldId id="712" r:id="rId11"/>
    <p:sldId id="713" r:id="rId12"/>
    <p:sldId id="716" r:id="rId13"/>
    <p:sldId id="714" r:id="rId14"/>
    <p:sldId id="715" r:id="rId15"/>
    <p:sldId id="737" r:id="rId16"/>
    <p:sldId id="641" r:id="rId17"/>
    <p:sldId id="736" r:id="rId18"/>
    <p:sldId id="733" r:id="rId19"/>
    <p:sldId id="73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1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3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FB0933-C86A-084A-952E-19D92D48A3D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14956-5070-B64A-9D6C-189484896BF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4110AD-2C56-B44D-B6F4-07F11BF8541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E8E776-7F2B-3946-B191-2AE74F22276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68BF5-D90E-A14E-AB97-A99F5F99D9F9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4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animals.nationalgeographic.com/animals/fish/blue-marlin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hyperlink" Target="http://www.cbsnews.com/video/watch/?id=7367556n" TargetMode="External"/><Relationship Id="rId4" Type="http://schemas.openxmlformats.org/officeDocument/2006/relationships/hyperlink" Target="http://abcnews.go.com/International/bluefin-tuna-fetches-record-396000-japanese-fish-market/story?id=125445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4smMyPNcA0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 </a:t>
            </a:r>
            <a:r>
              <a:rPr lang="en-US" altLang="zh-CN" sz="3600" dirty="0" smtClean="0"/>
              <a:t>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Taxonomy III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Shanghai Ocean University</a:t>
            </a:r>
          </a:p>
          <a:p>
            <a:r>
              <a:rPr lang="en-US" altLang="zh-CN" sz="2000" dirty="0" smtClean="0"/>
              <a:t>Fall, 2020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962400"/>
            <a:ext cx="4114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richiuroidei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Trichiurus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haumela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带鱼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cutlassfishes</a:t>
            </a:r>
            <a:r>
              <a:rPr lang="en-US" altLang="zh-CN" sz="2000" dirty="0" smtClean="0"/>
              <a:t>)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带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98725"/>
            <a:ext cx="2397125" cy="14636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00562" y="5943600"/>
            <a:ext cx="4110038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Stromateoidei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Pampus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argenteus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银鲳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pampus_interne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244" y="4114800"/>
            <a:ext cx="3114675" cy="1828800"/>
          </a:xfrm>
          <a:prstGeom prst="rect">
            <a:avLst/>
          </a:prstGeom>
        </p:spPr>
      </p:pic>
      <p:pic>
        <p:nvPicPr>
          <p:cNvPr id="6" name="Picture 5" descr="Siganus fuscesse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175" y="666690"/>
            <a:ext cx="4464050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1000" y="2495490"/>
            <a:ext cx="4743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000" dirty="0" err="1" smtClean="0"/>
              <a:t>Acanthuroidei</a:t>
            </a:r>
            <a:r>
              <a:rPr lang="en-US" altLang="zh-CN" sz="2000" dirty="0" smtClean="0"/>
              <a:t> </a:t>
            </a:r>
            <a:r>
              <a:rPr lang="en-US" sz="2000" i="1" dirty="0" err="1" smtClean="0"/>
              <a:t>Siganus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fuscessens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褐篮子鱼</a:t>
            </a:r>
            <a:endParaRPr lang="en-US" altLang="zh-CN" sz="20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438400"/>
            <a:ext cx="5382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altLang="zh-CN" dirty="0" smtClean="0"/>
              <a:t>inipercidae </a:t>
            </a:r>
            <a:r>
              <a:rPr lang="en-US" altLang="zh-CN" i="1" dirty="0" smtClean="0"/>
              <a:t>Siniperca undulata</a:t>
            </a:r>
            <a:r>
              <a:rPr lang="en-US" altLang="zh-CN" dirty="0" smtClean="0"/>
              <a:t> </a:t>
            </a:r>
            <a:r>
              <a:rPr lang="zh-CN" altLang="en-US" dirty="0" smtClean="0"/>
              <a:t>波纹鳜</a:t>
            </a:r>
            <a:r>
              <a:rPr lang="en-US" altLang="zh-CN" dirty="0" smtClean="0"/>
              <a:t> (Chinese perch)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5703332"/>
            <a:ext cx="50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Serranidae </a:t>
            </a:r>
            <a:r>
              <a:rPr lang="en-US" altLang="zh-CN" i="1" dirty="0" err="1" smtClean="0"/>
              <a:t>Epinephelus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awoara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青石斑鱼</a:t>
            </a:r>
            <a:r>
              <a:rPr lang="en-US" altLang="zh-CN" dirty="0" smtClean="0"/>
              <a:t> (grouper)</a:t>
            </a:r>
          </a:p>
        </p:txBody>
      </p:sp>
      <p:pic>
        <p:nvPicPr>
          <p:cNvPr id="8" name="Picture 7" descr="Siniperca undul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5222876" cy="1463675"/>
          </a:xfrm>
          <a:prstGeom prst="rect">
            <a:avLst/>
          </a:prstGeom>
        </p:spPr>
      </p:pic>
      <p:pic>
        <p:nvPicPr>
          <p:cNvPr id="9" name="Picture 8" descr="Epinephelus awoa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29" y="3722132"/>
            <a:ext cx="2601884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5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55312" y="2133600"/>
            <a:ext cx="5842000" cy="4559300"/>
          </a:xfrm>
          <a:prstGeom prst="rect">
            <a:avLst/>
          </a:prstGeom>
        </p:spPr>
      </p:pic>
      <p:pic>
        <p:nvPicPr>
          <p:cNvPr id="7" name="Picture 6" descr="Song2017MP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93675"/>
            <a:ext cx="4463512" cy="1828800"/>
          </a:xfrm>
          <a:prstGeom prst="rect">
            <a:avLst/>
          </a:prstGeom>
        </p:spPr>
      </p:pic>
      <p:pic>
        <p:nvPicPr>
          <p:cNvPr id="9" name="Picture 8" descr="广西小长安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13" y="457200"/>
            <a:ext cx="2964656" cy="2743200"/>
          </a:xfrm>
          <a:prstGeom prst="rect">
            <a:avLst/>
          </a:prstGeom>
        </p:spPr>
      </p:pic>
      <p:pic>
        <p:nvPicPr>
          <p:cNvPr id="12" name="Picture 11" descr="Coreoperca whitehead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677490"/>
            <a:ext cx="1416050" cy="549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5316379"/>
            <a:ext cx="1418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C</a:t>
            </a:r>
            <a:r>
              <a:rPr lang="en-US" altLang="zh-CN" sz="1000" i="1" dirty="0" smtClean="0"/>
              <a:t>oreoperca whiteheadi</a:t>
            </a:r>
            <a:endParaRPr lang="en-US" sz="1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2882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广西，小长安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3068" y="5105400"/>
            <a:ext cx="7237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</a:t>
            </a:r>
            <a:r>
              <a:rPr lang="en-US" altLang="zh-CN" dirty="0" err="1" smtClean="0"/>
              <a:t>ciaenidae</a:t>
            </a:r>
            <a:r>
              <a:rPr lang="en-US" altLang="zh-CN" dirty="0" smtClean="0"/>
              <a:t> </a:t>
            </a:r>
            <a:r>
              <a:rPr lang="en-US" altLang="zh-CN" i="1" dirty="0" err="1" smtClean="0"/>
              <a:t>Pseudosciaena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croea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大黄鱼；</a:t>
            </a:r>
            <a:r>
              <a:rPr lang="en-US" altLang="zh-CN" i="1" dirty="0" err="1" smtClean="0"/>
              <a:t>Psedosciaena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polyactis</a:t>
            </a:r>
            <a:r>
              <a:rPr lang="en-US" altLang="zh-CN" dirty="0" smtClean="0"/>
              <a:t> </a:t>
            </a:r>
            <a:r>
              <a:rPr lang="zh-CN" altLang="en-US" dirty="0" smtClean="0"/>
              <a:t>小黄鱼；</a:t>
            </a:r>
            <a:endParaRPr lang="en-US" altLang="zh-CN" dirty="0" smtClean="0"/>
          </a:p>
        </p:txBody>
      </p:sp>
      <p:pic>
        <p:nvPicPr>
          <p:cNvPr id="10" name="Picture 9" descr="大小黄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1143000"/>
            <a:ext cx="6550926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67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(Y</a:t>
            </a:r>
            <a:r>
              <a:rPr lang="en-US" altLang="zh-CN" smtClean="0"/>
              <a:t>ellow croaker)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09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Anabantoidei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Anabas </a:t>
            </a:r>
            <a:r>
              <a:rPr lang="en-US" altLang="zh-CN" i="1" dirty="0" err="1" smtClean="0"/>
              <a:t>scandens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攀鲈；</a:t>
            </a:r>
            <a:r>
              <a:rPr lang="en-US" altLang="zh-CN" i="1" dirty="0" err="1" smtClean="0"/>
              <a:t>Macropodus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chinensis</a:t>
            </a:r>
            <a:r>
              <a:rPr lang="en-US" altLang="zh-CN" dirty="0" smtClean="0"/>
              <a:t> </a:t>
            </a:r>
            <a:r>
              <a:rPr lang="zh-CN" altLang="en-US" dirty="0" smtClean="0"/>
              <a:t>圆尾斗鱼</a:t>
            </a:r>
            <a:endParaRPr lang="en-US" altLang="zh-CN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81600" y="525780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Channidae</a:t>
            </a:r>
            <a:r>
              <a:rPr lang="en-US" altLang="zh-CN" dirty="0" smtClean="0"/>
              <a:t> </a:t>
            </a:r>
            <a:r>
              <a:rPr lang="en-US" altLang="zh-CN" i="1" dirty="0" err="1" smtClean="0"/>
              <a:t>Channa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asiatica</a:t>
            </a:r>
            <a:r>
              <a:rPr lang="zh-CN" altLang="en-US" dirty="0" smtClean="0"/>
              <a:t>乌鳢</a:t>
            </a:r>
            <a:endParaRPr lang="en-US" altLang="zh-CN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6096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</a:t>
            </a:r>
            <a:r>
              <a:rPr lang="en-US" altLang="zh-CN" dirty="0" err="1" smtClean="0"/>
              <a:t>astacembeloidei</a:t>
            </a:r>
            <a:r>
              <a:rPr lang="en-US" altLang="zh-CN" dirty="0" smtClean="0"/>
              <a:t> </a:t>
            </a:r>
            <a:r>
              <a:rPr lang="en-US" altLang="zh-CN" i="1" dirty="0" err="1" smtClean="0"/>
              <a:t>Mastacembelus</a:t>
            </a:r>
            <a:r>
              <a:rPr lang="en-US" altLang="zh-CN" i="1" dirty="0" smtClean="0"/>
              <a:t> aculeatus</a:t>
            </a:r>
            <a:r>
              <a:rPr lang="en-US" altLang="zh-CN" dirty="0" smtClean="0"/>
              <a:t> </a:t>
            </a:r>
            <a:r>
              <a:rPr lang="zh-CN" altLang="en-US" dirty="0" smtClean="0"/>
              <a:t>刺鳅</a:t>
            </a:r>
            <a:endParaRPr lang="en-US" altLang="zh-CN" dirty="0" smtClean="0"/>
          </a:p>
        </p:txBody>
      </p:sp>
      <p:pic>
        <p:nvPicPr>
          <p:cNvPr id="8" name="Picture 7" descr="Anabas scand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52488"/>
            <a:ext cx="2435225" cy="914400"/>
          </a:xfrm>
          <a:prstGeom prst="rect">
            <a:avLst/>
          </a:prstGeom>
        </p:spPr>
      </p:pic>
      <p:pic>
        <p:nvPicPr>
          <p:cNvPr id="9" name="Picture 8" descr="Macropodus chinen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52488"/>
            <a:ext cx="2162175" cy="914400"/>
          </a:xfrm>
          <a:prstGeom prst="rect">
            <a:avLst/>
          </a:prstGeom>
        </p:spPr>
      </p:pic>
      <p:pic>
        <p:nvPicPr>
          <p:cNvPr id="10" name="Picture 9" descr="Channa asiat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073525"/>
            <a:ext cx="2554288" cy="914400"/>
          </a:xfrm>
          <a:prstGeom prst="rect">
            <a:avLst/>
          </a:prstGeom>
        </p:spPr>
      </p:pic>
      <p:pic>
        <p:nvPicPr>
          <p:cNvPr id="11" name="Picture 10" descr="Mastacembelus aculeat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550" y="3962400"/>
            <a:ext cx="2241550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宋体"/>
                <a:cs typeface="宋体"/>
              </a:rPr>
              <a:t>Trends during teleostean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/>
              <a:t>徐昊</a:t>
            </a:r>
            <a:endParaRPr lang="en-US" dirty="0" smtClean="0">
              <a:ea typeface="宋体"/>
              <a:cs typeface="宋体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/>
                <a:cs typeface="宋体"/>
              </a:rPr>
              <a:t>Trends during teleostean phylogeny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9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 during teleostean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Trends in five areas can be readily linked to functional improvements that contributed to teleostean success</a:t>
            </a:r>
          </a:p>
          <a:p>
            <a:pPr lvl="1"/>
            <a:r>
              <a:rPr lang="en-US" dirty="0" smtClean="0"/>
              <a:t>reduction in bony elements, </a:t>
            </a:r>
          </a:p>
          <a:p>
            <a:pPr lvl="1"/>
            <a:r>
              <a:rPr lang="en-US" dirty="0" smtClean="0"/>
              <a:t>repositioning and elaboration of the dorsal fin, </a:t>
            </a:r>
          </a:p>
          <a:p>
            <a:pPr lvl="1"/>
            <a:r>
              <a:rPr lang="en-US" dirty="0" smtClean="0"/>
              <a:t>change in placement and function of paired fins, </a:t>
            </a:r>
          </a:p>
          <a:p>
            <a:pPr lvl="1"/>
            <a:r>
              <a:rPr lang="en-US" dirty="0" smtClean="0"/>
              <a:t>structural modifications to and interaction between the caudal fin and gas bladder, </a:t>
            </a:r>
          </a:p>
          <a:p>
            <a:pPr lvl="1"/>
            <a:r>
              <a:rPr lang="en-US" dirty="0" smtClean="0"/>
              <a:t>and jaw improvements.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6" dirty="0" smtClean="0">
                <a:solidFill>
                  <a:srgbClr val="FF0000"/>
                </a:solidFill>
              </a:rPr>
              <a:t>(</a:t>
            </a:r>
            <a:r>
              <a:rPr lang="en-US" altLang="zh-CN" sz="3556" dirty="0" smtClean="0">
                <a:solidFill>
                  <a:srgbClr val="FF0000"/>
                </a:solidFill>
              </a:rPr>
              <a:t>Dec 6</a:t>
            </a:r>
            <a:r>
              <a:rPr lang="en-US" sz="3556" dirty="0" smtClean="0">
                <a:solidFill>
                  <a:srgbClr val="FF0000"/>
                </a:solidFill>
              </a:rPr>
              <a:t>)</a:t>
            </a:r>
            <a:endParaRPr lang="en-US" sz="3556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陈滢萱</a:t>
            </a:r>
            <a:endParaRPr lang="en-US" altLang="zh-CN" dirty="0" smtClean="0"/>
          </a:p>
          <a:p>
            <a:pPr lvl="1">
              <a:spcAft>
                <a:spcPts val="1800"/>
              </a:spcAft>
            </a:pPr>
            <a:r>
              <a:rPr lang="en-US" altLang="zh-CN" dirty="0">
                <a:ea typeface="宋体"/>
                <a:cs typeface="宋体"/>
              </a:rPr>
              <a:t>Compare R-selected vs. K-selected reproduction strategy, give some examples.</a:t>
            </a:r>
          </a:p>
          <a:p>
            <a:r>
              <a:rPr lang="zh-CN" altLang="en-US" dirty="0" smtClean="0"/>
              <a:t>顾佳</a:t>
            </a:r>
            <a:endParaRPr lang="en-US" altLang="zh-CN" dirty="0" smtClean="0"/>
          </a:p>
          <a:p>
            <a:pPr lvl="1">
              <a:spcAft>
                <a:spcPts val="1800"/>
              </a:spcAft>
            </a:pPr>
            <a:r>
              <a:rPr lang="en-US" altLang="zh-CN" dirty="0">
                <a:ea typeface="宋体"/>
                <a:cs typeface="宋体"/>
              </a:rPr>
              <a:t>Introduce the phenomenon of sex change in fishes, give examples and explain how it evolved.</a:t>
            </a:r>
          </a:p>
          <a:p>
            <a:r>
              <a:rPr lang="zh-CN" altLang="en-US" dirty="0" smtClean="0"/>
              <a:t>祝悦</a:t>
            </a:r>
            <a:endParaRPr lang="en-US" altLang="zh-CN" dirty="0" smtClean="0"/>
          </a:p>
          <a:p>
            <a:pPr lvl="1"/>
            <a:r>
              <a:rPr lang="en-US" altLang="zh-CN" dirty="0">
                <a:ea typeface="宋体"/>
                <a:cs typeface="宋体"/>
              </a:rPr>
              <a:t>Describe three major differences between the sexes in fish, and give </a:t>
            </a:r>
            <a:r>
              <a:rPr lang="en-US" altLang="zh-CN">
                <a:ea typeface="宋体"/>
                <a:cs typeface="宋体"/>
              </a:rPr>
              <a:t>examples</a:t>
            </a:r>
            <a:r>
              <a:rPr lang="en-US" altLang="zh-CN" smtClean="0">
                <a:ea typeface="宋体"/>
                <a:cs typeface="宋体"/>
              </a:rPr>
              <a:t>.</a:t>
            </a:r>
          </a:p>
          <a:p>
            <a:pPr marL="457200" lvl="1" indent="0">
              <a:buNone/>
            </a:pPr>
            <a:endParaRPr lang="en-US" altLang="zh-CN" dirty="0">
              <a:ea typeface="宋体"/>
              <a:cs typeface="宋体"/>
            </a:endParaRPr>
          </a:p>
          <a:p>
            <a:r>
              <a:rPr lang="zh-CN" altLang="en-US" dirty="0" smtClean="0"/>
              <a:t>王</a:t>
            </a:r>
            <a:r>
              <a:rPr lang="zh-CN" altLang="en-US" dirty="0"/>
              <a:t>昉</a:t>
            </a:r>
            <a:r>
              <a:rPr lang="zh-CN" altLang="en-US" dirty="0" smtClean="0"/>
              <a:t>欣</a:t>
            </a:r>
            <a:endParaRPr lang="en-US" altLang="zh-CN" dirty="0" smtClean="0"/>
          </a:p>
          <a:p>
            <a:pPr lvl="1">
              <a:spcAft>
                <a:spcPts val="1800"/>
              </a:spcAft>
            </a:pPr>
            <a:r>
              <a:rPr lang="en-US" altLang="zh-CN" dirty="0">
                <a:ea typeface="宋体"/>
                <a:cs typeface="宋体"/>
              </a:rPr>
              <a:t>Describe different types of parental care in fishes.</a:t>
            </a:r>
          </a:p>
        </p:txBody>
      </p:sp>
    </p:spTree>
    <p:extLst>
      <p:ext uri="{BB962C8B-B14F-4D97-AF65-F5344CB8AC3E}">
        <p14:creationId xmlns:p14="http://schemas.microsoft.com/office/powerpoint/2010/main" val="228894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8</a:t>
            </a:r>
            <a:r>
              <a:rPr lang="en-US" dirty="0" smtClean="0"/>
              <a:t>.docx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altLang="zh-CN" dirty="0" smtClean="0">
                <a:solidFill>
                  <a:srgbClr val="FF0000"/>
                </a:solidFill>
              </a:rPr>
              <a:t>Dec 6</a:t>
            </a:r>
            <a:endParaRPr lang="en-US" dirty="0" smtClean="0">
              <a:solidFill>
                <a:srgbClr val="FF0000"/>
              </a:solidFill>
              <a:cs typeface="Times New Roman"/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Read Chapter </a:t>
            </a:r>
            <a:r>
              <a:rPr lang="en-US" altLang="zh-CN" dirty="0" smtClean="0"/>
              <a:t>14&amp;15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64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6488" y="6400800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My fishing trips</a:t>
            </a:r>
            <a:endParaRPr lang="en-US" dirty="0"/>
          </a:p>
        </p:txBody>
      </p:sp>
      <p:pic>
        <p:nvPicPr>
          <p:cNvPr id="6" name="Content Placeholder 6" descr="Mt Pleasant fishing pier 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7899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" y="51435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Comic Sans MS" pitchFamily="-109" charset="0"/>
              </a:rPr>
              <a:t>Teleosts </a:t>
            </a:r>
            <a:r>
              <a:rPr lang="en-US" sz="4000" b="1" dirty="0">
                <a:latin typeface="Comic Sans MS" pitchFamily="-109" charset="0"/>
              </a:rPr>
              <a:t>III – Silversides to</a:t>
            </a:r>
          </a:p>
          <a:p>
            <a:r>
              <a:rPr lang="en-US" sz="4000" b="1" dirty="0">
                <a:latin typeface="Comic Sans MS" pitchFamily="-109" charset="0"/>
              </a:rPr>
              <a:t>		 Perches</a:t>
            </a:r>
            <a:r>
              <a:rPr lang="en-US" sz="4000" b="1" dirty="0" smtClean="0">
                <a:latin typeface="Comic Sans MS" pitchFamily="-109" charset="0"/>
              </a:rPr>
              <a:t> </a:t>
            </a:r>
          </a:p>
        </p:txBody>
      </p:sp>
      <p:pic>
        <p:nvPicPr>
          <p:cNvPr id="7" name="Picture 6" descr="perca_fluviati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91000"/>
            <a:ext cx="3911601" cy="1828800"/>
          </a:xfrm>
          <a:prstGeom prst="rect">
            <a:avLst/>
          </a:prstGeom>
        </p:spPr>
      </p:pic>
      <p:pic>
        <p:nvPicPr>
          <p:cNvPr id="8" name="Picture 7" descr="青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4077835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534400" cy="56022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>
                <a:latin typeface="Comic Sans MS" pitchFamily="-109" charset="0"/>
              </a:rPr>
              <a:t>-One of the most speciose fish families in North America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	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-Elongate body</a:t>
            </a:r>
          </a:p>
          <a:p>
            <a:pPr marL="168275" indent="-168275"/>
            <a:endParaRPr lang="en-US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-Spiny, divided dorsal fin</a:t>
            </a: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-190 species in North America, but 155 are darters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endParaRPr lang="en-US" sz="14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-19 in Wisconsin; 15 are darters</a:t>
            </a:r>
          </a:p>
          <a:p>
            <a:pPr marL="168275" indent="-168275"/>
            <a:r>
              <a:rPr lang="en-US" sz="2000">
                <a:latin typeface="Comic Sans MS" pitchFamily="-109" charset="0"/>
              </a:rPr>
              <a:t>-darters are benthic; lack swimbladder</a:t>
            </a:r>
          </a:p>
          <a:p>
            <a:pPr marL="168275" indent="-168275"/>
            <a:endParaRPr lang="en-US" sz="2000">
              <a:latin typeface="Comic Sans MS" pitchFamily="-109" charset="0"/>
            </a:endParaRPr>
          </a:p>
          <a:p>
            <a:pPr marL="168275" indent="-168275"/>
            <a:endParaRPr lang="en-US" sz="20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</a:t>
            </a:r>
            <a:r>
              <a:rPr lang="en-US">
                <a:latin typeface="Comic Sans MS" pitchFamily="-109" charset="0"/>
              </a:rPr>
              <a:t>Other prominent members of Percidae</a:t>
            </a:r>
          </a:p>
          <a:p>
            <a:pPr marL="168275" indent="-168275"/>
            <a:r>
              <a:rPr lang="en-US" sz="2000">
                <a:latin typeface="Comic Sans MS" pitchFamily="-109" charset="0"/>
              </a:rPr>
              <a:t>	   -walleye</a:t>
            </a:r>
          </a:p>
          <a:p>
            <a:pPr marL="168275" indent="-168275"/>
            <a:r>
              <a:rPr lang="en-US" sz="2000">
                <a:latin typeface="Comic Sans MS" pitchFamily="-109" charset="0"/>
              </a:rPr>
              <a:t>	   -sauger</a:t>
            </a:r>
          </a:p>
          <a:p>
            <a:pPr marL="168275" indent="-168275"/>
            <a:r>
              <a:rPr lang="en-US" sz="2000">
                <a:latin typeface="Comic Sans MS" pitchFamily="-109" charset="0"/>
              </a:rPr>
              <a:t>	   -zander</a:t>
            </a:r>
          </a:p>
          <a:p>
            <a:pPr marL="168275" indent="-168275"/>
            <a:r>
              <a:rPr lang="en-US" sz="2000">
                <a:latin typeface="Comic Sans MS" pitchFamily="-109" charset="0"/>
              </a:rPr>
              <a:t>	   -ruffe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18621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 pitchFamily="-109" charset="0"/>
              </a:rPr>
              <a:t>Family Percidae </a:t>
            </a:r>
          </a:p>
          <a:p>
            <a:pPr algn="ctr"/>
            <a:r>
              <a:rPr lang="en-US" sz="2800" b="1">
                <a:latin typeface="Comic Sans MS" pitchFamily="-109" charset="0"/>
              </a:rPr>
              <a:t>(perches and darters)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 b="-19655"/>
          <a:stretch>
            <a:fillRect/>
          </a:stretch>
        </p:blipFill>
        <p:spPr bwMode="auto">
          <a:xfrm>
            <a:off x="4038600" y="1733550"/>
            <a:ext cx="30480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724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486400"/>
            <a:ext cx="2314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24400" y="287655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pitchFamily="-109" charset="0"/>
              </a:rPr>
              <a:t>yellow perch</a:t>
            </a:r>
            <a:endParaRPr lang="en-US" sz="20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5638800"/>
            <a:ext cx="220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5334000"/>
            <a:ext cx="2390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52400"/>
            <a:ext cx="2209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erca_fluviatili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700" y="1244600"/>
            <a:ext cx="5867400" cy="2743200"/>
          </a:xfrm>
          <a:prstGeom prst="rect">
            <a:avLst/>
          </a:prstGeom>
        </p:spPr>
      </p:pic>
      <p:pic>
        <p:nvPicPr>
          <p:cNvPr id="13" name="Picture 12" descr="Yellow per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2700" y="3987800"/>
            <a:ext cx="3327400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6922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latin typeface="Comic Sans MS" pitchFamily="-109" charset="0"/>
              </a:rPr>
              <a:t>Family Xiphiidae</a:t>
            </a:r>
          </a:p>
          <a:p>
            <a:pPr algn="ctr" eaLnBrk="0" hangingPunct="0"/>
            <a:r>
              <a:rPr lang="en-US" sz="3200" b="1">
                <a:latin typeface="Comic Sans MS" pitchFamily="-109" charset="0"/>
              </a:rPr>
              <a:t>(billfishes)</a:t>
            </a:r>
            <a:endParaRPr lang="en-US" sz="2800" b="1">
              <a:latin typeface="Comic Sans MS" pitchFamily="-109" charset="0"/>
            </a:endParaRPr>
          </a:p>
          <a:p>
            <a:pPr eaLnBrk="0" hangingPunct="0">
              <a:buFont typeface="Century Gothic" pitchFamily="-109" charset="0"/>
              <a:buAutoNum type="arabicPeriod"/>
            </a:pPr>
            <a:endParaRPr lang="en-US" sz="1200" b="1">
              <a:latin typeface="Comic Sans MS" pitchFamily="-109" charset="0"/>
            </a:endParaRP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81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38" y="762000"/>
            <a:ext cx="18716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562600"/>
            <a:ext cx="21097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6629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800" b="1">
                <a:latin typeface="Comic Sans MS" pitchFamily="-109" charset="0"/>
              </a:rPr>
              <a:t>Hydrodynamic body form</a:t>
            </a:r>
          </a:p>
          <a:p>
            <a:pPr eaLnBrk="0" hangingPunct="0">
              <a:buFontTx/>
              <a:buChar char="-"/>
            </a:pPr>
            <a:r>
              <a:rPr lang="en-US" sz="2800" b="1">
                <a:latin typeface="Comic Sans MS" pitchFamily="-109" charset="0"/>
              </a:rPr>
              <a:t>Streamlined open ocean predators</a:t>
            </a:r>
          </a:p>
          <a:p>
            <a:pPr eaLnBrk="0" hangingPunct="0">
              <a:buFontTx/>
              <a:buChar char="-"/>
            </a:pPr>
            <a:r>
              <a:rPr lang="en-US" sz="2800" b="1">
                <a:latin typeface="Comic Sans MS" pitchFamily="-109" charset="0"/>
              </a:rPr>
              <a:t>Some of the fastest fish in the  </a:t>
            </a: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  ocean</a:t>
            </a:r>
          </a:p>
          <a:p>
            <a:pPr eaLnBrk="0" hangingPunct="0">
              <a:buFontTx/>
              <a:buChar char="-"/>
            </a:pPr>
            <a:r>
              <a:rPr lang="en-US" sz="2800" b="1">
                <a:latin typeface="Comic Sans MS" pitchFamily="-109" charset="0"/>
              </a:rPr>
              <a:t>Common feature: long, pointed   </a:t>
            </a: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  rostrum</a:t>
            </a: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-Prized gamefish; featured by </a:t>
            </a: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  Hemingway</a:t>
            </a: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-Blue marlin can exceed 1000 lbs</a:t>
            </a:r>
            <a:endParaRPr lang="en-US" b="1">
              <a:latin typeface="Comic Sans MS" pitchFamily="-109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90600" y="56388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hlinkClick r:id="rId7"/>
              </a:rPr>
              <a:t>More info on the blue marlin (link)</a:t>
            </a: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latin typeface="Comic Sans MS" pitchFamily="-109" charset="0"/>
              </a:rPr>
              <a:t>Family Scombridae</a:t>
            </a:r>
          </a:p>
          <a:p>
            <a:pPr algn="ctr" eaLnBrk="0" hangingPunct="0"/>
            <a:r>
              <a:rPr lang="en-US" sz="3200" b="1">
                <a:latin typeface="Comic Sans MS" pitchFamily="-109" charset="0"/>
              </a:rPr>
              <a:t>(tunas and mackerels)</a:t>
            </a:r>
            <a:r>
              <a:rPr lang="en-US" sz="2800" b="1">
                <a:latin typeface="Comic Sans MS" pitchFamily="-109" charset="0"/>
              </a:rPr>
              <a:t>	</a:t>
            </a:r>
          </a:p>
        </p:txBody>
      </p:sp>
      <p:sp>
        <p:nvSpPr>
          <p:cNvPr id="6147" name="Rectangle 2">
            <a:hlinkClick r:id="rId4"/>
          </p:cNvPr>
          <p:cNvSpPr>
            <a:spLocks noChangeArrowheads="1"/>
          </p:cNvSpPr>
          <p:nvPr/>
        </p:nvSpPr>
        <p:spPr bwMode="auto">
          <a:xfrm>
            <a:off x="457200" y="5181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pitchFamily="-109" charset="0"/>
                <a:hlinkClick r:id="rId4"/>
              </a:rPr>
              <a:t>Bluefin tuna sells for $396,000 (link)</a:t>
            </a:r>
            <a:endParaRPr lang="en-US">
              <a:latin typeface="Comic Sans MS" pitchFamily="-109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57200" y="59436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Comic Sans MS" pitchFamily="-109" charset="0"/>
                <a:hlinkClick r:id="rId5"/>
              </a:rPr>
              <a:t>Bluefin Tuna not ruled endangered (link) - 2011</a:t>
            </a:r>
            <a:endParaRPr lang="en-US">
              <a:latin typeface="Comic Sans MS" pitchFamily="-10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9144000" cy="369411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600" b="1">
                <a:latin typeface="Comic Sans MS" pitchFamily="-109" charset="0"/>
              </a:rPr>
              <a:t>The ‘perfect’ hydrodynamic body form.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 (thunniform swimmers)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-narrow caudal peduncle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-broad, but shallow tail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-swept back fins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-tremendous muscle mass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-can even generate some body                              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  heat</a:t>
            </a:r>
          </a:p>
          <a:p>
            <a:pPr lvl="2" eaLnBrk="0" hangingPunct="0"/>
            <a:r>
              <a:rPr lang="en-US" sz="2600" b="1">
                <a:latin typeface="Comic Sans MS" pitchFamily="-109" charset="0"/>
              </a:rPr>
              <a:t>-Global stocks plummeting!!!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981200"/>
            <a:ext cx="2257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2895600"/>
            <a:ext cx="29813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iant Tuna Sells for $396,000 at Auction.wm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934200" y="5257800"/>
            <a:ext cx="1219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495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err="1" smtClean="0"/>
              <a:t>Pneumatophorus</a:t>
            </a:r>
            <a:r>
              <a:rPr lang="en-US" altLang="zh-CN" i="1" dirty="0" smtClean="0"/>
              <a:t> japonicus</a:t>
            </a:r>
            <a:r>
              <a:rPr lang="en-US" altLang="zh-CN" dirty="0" smtClean="0"/>
              <a:t> </a:t>
            </a:r>
            <a:r>
              <a:rPr lang="zh-CN" altLang="en-US" dirty="0" smtClean="0"/>
              <a:t>鲐鱼</a:t>
            </a:r>
            <a:endParaRPr lang="en-US" altLang="zh-CN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67200" y="27365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 err="1" smtClean="0"/>
              <a:t>Scomberomorus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niphonius</a:t>
            </a:r>
            <a:r>
              <a:rPr lang="en-US" altLang="zh-CN" dirty="0" smtClean="0"/>
              <a:t> </a:t>
            </a:r>
            <a:r>
              <a:rPr lang="zh-CN" altLang="en-US" dirty="0" smtClean="0"/>
              <a:t>蓝点马鲛鱼</a:t>
            </a:r>
            <a:endParaRPr lang="en-US" altLang="zh-CN" dirty="0" smtClean="0"/>
          </a:p>
        </p:txBody>
      </p:sp>
      <p:pic>
        <p:nvPicPr>
          <p:cNvPr id="4" name="Picture 3" descr="Scomberomorus niphoni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47783"/>
            <a:ext cx="4438854" cy="1188720"/>
          </a:xfrm>
          <a:prstGeom prst="rect">
            <a:avLst/>
          </a:prstGeom>
        </p:spPr>
      </p:pic>
      <p:pic>
        <p:nvPicPr>
          <p:cNvPr id="5" name="Picture 4" descr="Pneumatophorus japoni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17203"/>
            <a:ext cx="316992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latin typeface="Comic Sans MS" pitchFamily="-109" charset="0"/>
              </a:rPr>
              <a:t>Family Pleuronectidae </a:t>
            </a:r>
          </a:p>
          <a:p>
            <a:pPr algn="ctr" eaLnBrk="0" hangingPunct="0"/>
            <a:r>
              <a:rPr lang="en-US" sz="3200" b="1">
                <a:latin typeface="Comic Sans MS" pitchFamily="-109" charset="0"/>
              </a:rPr>
              <a:t> (right-eye flounders)</a:t>
            </a:r>
            <a:r>
              <a:rPr lang="en-US" sz="2800" b="1">
                <a:latin typeface="Comic Sans MS" pitchFamily="-109" charset="0"/>
              </a:rPr>
              <a:t>	</a:t>
            </a:r>
          </a:p>
        </p:txBody>
      </p:sp>
      <p:pic>
        <p:nvPicPr>
          <p:cNvPr id="5" name="Flatfish Metamorphosis.wm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76600"/>
            <a:ext cx="4572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219200"/>
            <a:ext cx="8763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600" b="1">
                <a:latin typeface="Comic Sans MS" pitchFamily="-109" charset="0"/>
              </a:rPr>
              <a:t>Several families of flatfishes – this is just one</a:t>
            </a:r>
          </a:p>
          <a:p>
            <a:pPr eaLnBrk="0" hangingPunct="0"/>
            <a:endParaRPr lang="en-US" sz="2600" b="1">
              <a:latin typeface="Comic Sans MS" pitchFamily="-109" charset="0"/>
            </a:endParaRPr>
          </a:p>
          <a:p>
            <a:pPr eaLnBrk="0" hangingPunct="0">
              <a:buFontTx/>
              <a:buChar char="-"/>
            </a:pPr>
            <a:r>
              <a:rPr lang="en-US" sz="2600" b="1">
                <a:latin typeface="Comic Sans MS" pitchFamily="-109" charset="0"/>
              </a:rPr>
              <a:t>All exhibit unusual development resulting in both   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 eyes on one side of body; lie flat on bottom on   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 opposite side</a:t>
            </a:r>
          </a:p>
          <a:p>
            <a:pPr eaLnBrk="0" hangingPunct="0"/>
            <a:endParaRPr lang="en-US" sz="2600" b="1">
              <a:latin typeface="Comic Sans MS" pitchFamily="-109" charset="0"/>
            </a:endParaRP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-Important food fish</a:t>
            </a:r>
          </a:p>
          <a:p>
            <a:pPr eaLnBrk="0" hangingPunct="0"/>
            <a:endParaRPr lang="en-US" sz="2600" b="1">
              <a:latin typeface="Comic Sans MS" pitchFamily="-109" charset="0"/>
            </a:endParaRP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-Other flatfishes include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  sole, halibut, and other 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  flounders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038600"/>
            <a:ext cx="22987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60960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Comic Sans MS" pitchFamily="-109" charset="0"/>
              </a:rPr>
              <a:t>693 lb halibut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00400"/>
            <a:ext cx="20288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latin typeface="Comic Sans MS" pitchFamily="-109" charset="0"/>
              </a:rPr>
              <a:t>sole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3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latin typeface="Comic Sans MS" pitchFamily="-109" charset="0"/>
              </a:rPr>
              <a:t>Family Tetraodontidae </a:t>
            </a:r>
          </a:p>
          <a:p>
            <a:pPr algn="ctr" eaLnBrk="0" hangingPunct="0"/>
            <a:r>
              <a:rPr lang="en-US" sz="3200" b="1">
                <a:latin typeface="Comic Sans MS" pitchFamily="-109" charset="0"/>
              </a:rPr>
              <a:t>(puffers)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8763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600" b="1">
                <a:latin typeface="Comic Sans MS" pitchFamily="-109" charset="0"/>
              </a:rPr>
              <a:t>“Tetra” = 4; “dont” = teeth</a:t>
            </a:r>
          </a:p>
          <a:p>
            <a:pPr eaLnBrk="0" hangingPunct="0"/>
            <a:endParaRPr lang="en-US" sz="2600" b="1">
              <a:latin typeface="Comic Sans MS" pitchFamily="-109" charset="0"/>
            </a:endParaRPr>
          </a:p>
          <a:p>
            <a:pPr eaLnBrk="0" hangingPunct="0">
              <a:buFontTx/>
              <a:buChar char="-"/>
            </a:pPr>
            <a:r>
              <a:rPr lang="en-US" sz="2600" b="1">
                <a:latin typeface="Comic Sans MS" pitchFamily="-109" charset="0"/>
              </a:rPr>
              <a:t>Tetraodontids have four teeth                         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 flattened into crushing plates</a:t>
            </a:r>
          </a:p>
          <a:p>
            <a:pPr eaLnBrk="0" hangingPunct="0"/>
            <a:endParaRPr lang="en-US" sz="2600" b="1">
              <a:latin typeface="Comic Sans MS" pitchFamily="-109" charset="0"/>
            </a:endParaRP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-Other prominent/unusual characteristics include 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	spiny covering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	ability to ‘puff up’ by gulping in water or air</a:t>
            </a:r>
          </a:p>
          <a:p>
            <a:pPr eaLnBrk="0" hangingPunct="0"/>
            <a:r>
              <a:rPr lang="en-US" sz="2600" b="1">
                <a:latin typeface="Comic Sans MS" pitchFamily="-109" charset="0"/>
              </a:rPr>
              <a:t>	independent eye movement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 l="42500" b="52837"/>
          <a:stretch>
            <a:fillRect/>
          </a:stretch>
        </p:blipFill>
        <p:spPr bwMode="auto">
          <a:xfrm>
            <a:off x="5867400" y="4953000"/>
            <a:ext cx="19637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02920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4953000"/>
            <a:ext cx="1981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uffer feeding.wm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15000" y="990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1859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>
                <a:latin typeface="Comic Sans MS" pitchFamily="-109" charset="0"/>
              </a:rPr>
              <a:t>Family Molidae</a:t>
            </a:r>
          </a:p>
          <a:p>
            <a:pPr algn="ctr" eaLnBrk="0" hangingPunct="0"/>
            <a:r>
              <a:rPr lang="en-US" sz="3200" b="1">
                <a:latin typeface="Comic Sans MS" pitchFamily="-109" charset="0"/>
              </a:rPr>
              <a:t>(ocean sunfishes)</a:t>
            </a:r>
          </a:p>
          <a:p>
            <a:pPr algn="ctr" eaLnBrk="0" hangingPunct="0"/>
            <a:endParaRPr lang="en-US" sz="3200" b="1">
              <a:latin typeface="Comic Sans MS" pitchFamily="-109" charset="0"/>
            </a:endParaRPr>
          </a:p>
          <a:p>
            <a:pPr eaLnBrk="0" hangingPunct="0">
              <a:buFont typeface="Century Gothic" pitchFamily="-109" charset="0"/>
              <a:buAutoNum type="arabicPeriod"/>
            </a:pPr>
            <a:endParaRPr lang="en-US" sz="1200" b="1">
              <a:latin typeface="Comic Sans MS" pitchFamily="-109" charset="0"/>
            </a:endParaRPr>
          </a:p>
          <a:p>
            <a:pPr eaLnBrk="0" hangingPunct="0"/>
            <a:r>
              <a:rPr lang="en-US" sz="2800" b="1">
                <a:latin typeface="Comic Sans MS" pitchFamily="-109" charset="0"/>
              </a:rPr>
              <a:t>	</a:t>
            </a:r>
          </a:p>
        </p:txBody>
      </p:sp>
      <p:pic>
        <p:nvPicPr>
          <p:cNvPr id="3" name="mola mola video.wm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59080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228600"/>
            <a:ext cx="12001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366838"/>
            <a:ext cx="85344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-"/>
            </a:pPr>
            <a:r>
              <a:rPr lang="en-US" b="1">
                <a:latin typeface="Comic Sans MS" pitchFamily="-109" charset="0"/>
              </a:rPr>
              <a:t>Largest bony fish; adults up to 5000 lbs</a:t>
            </a:r>
          </a:p>
          <a:p>
            <a:pPr eaLnBrk="0" hangingPunct="0"/>
            <a:endParaRPr lang="en-US" b="1">
              <a:latin typeface="Comic Sans MS" pitchFamily="-109" charset="0"/>
            </a:endParaRPr>
          </a:p>
          <a:p>
            <a:pPr eaLnBrk="0" hangingPunct="0">
              <a:buFontTx/>
              <a:buChar char="-"/>
            </a:pPr>
            <a:r>
              <a:rPr lang="en-US" b="1">
                <a:latin typeface="Comic Sans MS" pitchFamily="-109" charset="0"/>
              </a:rPr>
              <a:t>Very unusual body form; depth up to twice that of   </a:t>
            </a:r>
          </a:p>
          <a:p>
            <a:pPr eaLnBrk="0" hangingPunct="0"/>
            <a:r>
              <a:rPr lang="en-US" b="1">
                <a:latin typeface="Comic Sans MS" pitchFamily="-109" charset="0"/>
              </a:rPr>
              <a:t> length</a:t>
            </a:r>
          </a:p>
          <a:p>
            <a:pPr eaLnBrk="0" hangingPunct="0"/>
            <a:endParaRPr lang="en-US" b="1">
              <a:latin typeface="Comic Sans MS" pitchFamily="-109" charset="0"/>
            </a:endParaRPr>
          </a:p>
          <a:p>
            <a:pPr eaLnBrk="0" hangingPunct="0"/>
            <a:r>
              <a:rPr lang="en-US" b="1">
                <a:latin typeface="Comic Sans MS" pitchFamily="-109" charset="0"/>
              </a:rPr>
              <a:t>-No caudal fin (</a:t>
            </a:r>
            <a:r>
              <a:rPr lang="en-US" b="1" i="1">
                <a:latin typeface="Comic Sans MS" pitchFamily="-109" charset="0"/>
              </a:rPr>
              <a:t>i.e.</a:t>
            </a:r>
            <a:r>
              <a:rPr lang="en-US" b="1">
                <a:latin typeface="Comic Sans MS" pitchFamily="-109" charset="0"/>
              </a:rPr>
              <a:t>, no tail)</a:t>
            </a:r>
          </a:p>
          <a:p>
            <a:pPr eaLnBrk="0" hangingPunct="0"/>
            <a:endParaRPr lang="en-US" b="1">
              <a:latin typeface="Comic Sans MS" pitchFamily="-109" charset="0"/>
            </a:endParaRPr>
          </a:p>
          <a:p>
            <a:pPr eaLnBrk="0" hangingPunct="0"/>
            <a:r>
              <a:rPr lang="en-US" b="1">
                <a:latin typeface="Comic Sans MS" pitchFamily="-109" charset="0"/>
              </a:rPr>
              <a:t>-Swims by ‘flapping’ LONG </a:t>
            </a:r>
          </a:p>
          <a:p>
            <a:pPr eaLnBrk="0" hangingPunct="0"/>
            <a:r>
              <a:rPr lang="en-US" b="1">
                <a:latin typeface="Comic Sans MS" pitchFamily="-109" charset="0"/>
              </a:rPr>
              <a:t> dorsal and anal fins</a:t>
            </a:r>
          </a:p>
          <a:p>
            <a:pPr eaLnBrk="0" hangingPunct="0"/>
            <a:endParaRPr lang="en-US" b="1">
              <a:latin typeface="Comic Sans MS" pitchFamily="-109" charset="0"/>
            </a:endParaRPr>
          </a:p>
          <a:p>
            <a:pPr eaLnBrk="0" hangingPunct="0"/>
            <a:r>
              <a:rPr lang="en-US" b="1">
                <a:latin typeface="Comic Sans MS" pitchFamily="-109" charset="0"/>
              </a:rPr>
              <a:t>-Pelagic wanderer; feeds on jellyfish</a:t>
            </a:r>
          </a:p>
          <a:p>
            <a:pPr eaLnBrk="0" hangingPunct="0"/>
            <a:endParaRPr lang="en-US" b="1">
              <a:latin typeface="Comic Sans MS" pitchFamily="-109" charset="0"/>
            </a:endParaRPr>
          </a:p>
          <a:p>
            <a:pPr eaLnBrk="0" hangingPunct="0"/>
            <a:r>
              <a:rPr lang="en-US" b="1">
                <a:latin typeface="Comic Sans MS" pitchFamily="-109" charset="0"/>
              </a:rPr>
              <a:t>-Recent conservation concerns:  </a:t>
            </a:r>
          </a:p>
          <a:p>
            <a:pPr eaLnBrk="0" hangingPunct="0"/>
            <a:r>
              <a:rPr lang="en-US" b="1">
                <a:latin typeface="Comic Sans MS" pitchFamily="-109" charset="0"/>
              </a:rPr>
              <a:t>      bycatch and ‘finning’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5562600"/>
            <a:ext cx="152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086600" y="5410200"/>
            <a:ext cx="161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hlinkClick r:id="rId8"/>
              </a:rPr>
              <a:t>Fish Guys!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8.8|5.9|14.8|15.5|2.1|16.3|2.1|3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4.4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5|5.7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5.4|8.4|31.1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1|8.9|1.2|26.3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9|27.7|2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2|28.5|14.6|6|43.8|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562</Words>
  <Application>Microsoft Office PowerPoint</Application>
  <PresentationFormat>全屏显示(4:3)</PresentationFormat>
  <Paragraphs>146</Paragraphs>
  <Slides>19</Slides>
  <Notes>5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Arial</vt:lpstr>
      <vt:lpstr>Calibri</vt:lpstr>
      <vt:lpstr>Century Gothic</vt:lpstr>
      <vt:lpstr>Comic Sans MS</vt:lpstr>
      <vt:lpstr>Times New Roman</vt:lpstr>
      <vt:lpstr>Office Theme</vt:lpstr>
      <vt:lpstr>Lesson  9 Taxonomy III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Trends during teleostean phylogeny</vt:lpstr>
      <vt:lpstr>Trends during teleostean phylogeny</vt:lpstr>
      <vt:lpstr>Presentation for next week (Dec 6)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HC</cp:lastModifiedBy>
  <cp:revision>325</cp:revision>
  <dcterms:created xsi:type="dcterms:W3CDTF">2020-03-25T11:33:58Z</dcterms:created>
  <dcterms:modified xsi:type="dcterms:W3CDTF">2020-11-27T01:59:15Z</dcterms:modified>
</cp:coreProperties>
</file>